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7" r:id="rId11"/>
    <p:sldId id="268" r:id="rId12"/>
    <p:sldId id="269" r:id="rId13"/>
    <p:sldId id="270" r:id="rId14"/>
    <p:sldId id="271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26C15-481E-4B62-A16A-3AB6A4916FD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047CD-9D4F-4057-9063-A24445510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45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047CD-9D4F-4057-9063-A244455102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43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047CD-9D4F-4057-9063-A244455102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81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2F8-B19E-4B42-BBFC-C2F47F7B4722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B4DD-3EE2-A34F-BC72-0C51B8201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5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2F8-B19E-4B42-BBFC-C2F47F7B4722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B4DD-3EE2-A34F-BC72-0C51B8201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2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2F8-B19E-4B42-BBFC-C2F47F7B4722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B4DD-3EE2-A34F-BC72-0C51B8201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5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2F8-B19E-4B42-BBFC-C2F47F7B4722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B4DD-3EE2-A34F-BC72-0C51B8201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8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2F8-B19E-4B42-BBFC-C2F47F7B4722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B4DD-3EE2-A34F-BC72-0C51B8201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7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2F8-B19E-4B42-BBFC-C2F47F7B4722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B4DD-3EE2-A34F-BC72-0C51B8201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6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2F8-B19E-4B42-BBFC-C2F47F7B4722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B4DD-3EE2-A34F-BC72-0C51B8201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9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2F8-B19E-4B42-BBFC-C2F47F7B4722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B4DD-3EE2-A34F-BC72-0C51B8201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2F8-B19E-4B42-BBFC-C2F47F7B4722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B4DD-3EE2-A34F-BC72-0C51B8201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8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2F8-B19E-4B42-BBFC-C2F47F7B4722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B4DD-3EE2-A34F-BC72-0C51B8201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9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2F8-B19E-4B42-BBFC-C2F47F7B4722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B4DD-3EE2-A34F-BC72-0C51B8201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5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392F8-B19E-4B42-BBFC-C2F47F7B4722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EB4DD-3EE2-A34F-BC72-0C51B8201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hyperlink" Target="http://www.gjsentinel.com/opinion/articles/a-recipe-for-disaster" TargetMode="External"/><Relationship Id="rId7" Type="http://schemas.openxmlformats.org/officeDocument/2006/relationships/hyperlink" Target="http://www.chieftain.com/opinion/5523615-120/care-health-system-state" TargetMode="External"/><Relationship Id="rId2" Type="http://schemas.openxmlformats.org/officeDocument/2006/relationships/hyperlink" Target="http://www.bizjournals.com/denver/news/2017/01/04/colorado-business-liberal-groups-join-forces-t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aildaily.com/opinion/columns/vail-daily-column-whats-next-for-health-care/" TargetMode="External"/><Relationship Id="rId5" Type="http://schemas.openxmlformats.org/officeDocument/2006/relationships/hyperlink" Target="http://www.reporterherald.com/opinion/guest-columns/ci_30735572/aca-has-offered-tangible-benefits-northern-colorado" TargetMode="External"/><Relationship Id="rId4" Type="http://schemas.openxmlformats.org/officeDocument/2006/relationships/hyperlink" Target="http://www.denverpost.com/2017/01/06/fix-dont-repeal-obamaca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0746"/>
            <a:ext cx="7772400" cy="1470025"/>
          </a:xfrm>
        </p:spPr>
        <p:txBody>
          <a:bodyPr/>
          <a:lstStyle/>
          <a:p>
            <a:r>
              <a:rPr lang="en-US" dirty="0"/>
              <a:t>Proactively Positioning CO on Federal Health Policy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40743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Health Care in Your Future Summit</a:t>
            </a:r>
          </a:p>
          <a:p>
            <a:r>
              <a:rPr lang="en-US" sz="2800" i="1" dirty="0"/>
              <a:t>April 5, 2017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247" y="340760"/>
            <a:ext cx="3913505" cy="159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917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3013" y="-11597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C00000"/>
                </a:solidFill>
              </a:rPr>
              <a:t>Coalition Resources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0691"/>
            <a:ext cx="4477375" cy="5687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375" y="760691"/>
            <a:ext cx="4647132" cy="589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152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9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Recent Developments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6443"/>
            <a:ext cx="8407153" cy="486050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March 6: </a:t>
            </a:r>
            <a:r>
              <a:rPr lang="en-US" dirty="0"/>
              <a:t>Speaker Paul Ryan introduced the American Health Care Act with support of Trump administration</a:t>
            </a:r>
          </a:p>
          <a:p>
            <a:pPr lvl="1"/>
            <a:r>
              <a:rPr lang="en-US" dirty="0"/>
              <a:t>Was approved by 3 committees in the House despite lack of support from major stakeholder groups, comments of concern from members of the Senate, including Republicans</a:t>
            </a:r>
          </a:p>
          <a:p>
            <a:r>
              <a:rPr lang="en-US" b="1" dirty="0"/>
              <a:t>March 24: </a:t>
            </a:r>
            <a:r>
              <a:rPr lang="en-US" dirty="0"/>
              <a:t>Speaker Ryan withdraws the bill after failing to garner enough support to pass it; “Freedom Caucus” played key role in failure</a:t>
            </a:r>
          </a:p>
          <a:p>
            <a:pPr lvl="1"/>
            <a:r>
              <a:rPr lang="en-US" dirty="0"/>
              <a:t>Ryan: “We are going to be living with </a:t>
            </a:r>
            <a:r>
              <a:rPr lang="en-US" dirty="0" err="1"/>
              <a:t>Obamacare</a:t>
            </a:r>
            <a:r>
              <a:rPr lang="en-US" dirty="0"/>
              <a:t> for the foreseeable future” </a:t>
            </a:r>
          </a:p>
          <a:p>
            <a:r>
              <a:rPr lang="en-US" b="1" dirty="0"/>
              <a:t>March 25: </a:t>
            </a:r>
            <a:r>
              <a:rPr lang="en-US" dirty="0"/>
              <a:t>President Trump tweets: “</a:t>
            </a:r>
            <a:r>
              <a:rPr lang="en-US" dirty="0" err="1"/>
              <a:t>ObamaCare</a:t>
            </a:r>
            <a:r>
              <a:rPr lang="en-US" dirty="0"/>
              <a:t> will explode and we will all get together and piece together a great healthcare plan for THE PEOPLE. Do not worry!”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463" y="6083465"/>
            <a:ext cx="1792588" cy="73152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-191589" y="6000206"/>
            <a:ext cx="952717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295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791" y="-133735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Major Issues In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177" y="827843"/>
            <a:ext cx="7643673" cy="536877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Future of Medicaid </a:t>
            </a:r>
            <a:r>
              <a:rPr lang="mr-IN" dirty="0"/>
              <a:t>–</a:t>
            </a:r>
            <a:r>
              <a:rPr lang="en-US" dirty="0"/>
              <a:t> Program Eligibility &amp; Financing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Future of Subsidies / Tax Credits for Private Insurance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Mandates for Coverage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Private Insurance Market Regulations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Public Health &amp; Prevention Funds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State Innovation, Delivery System Reforms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463" y="6083465"/>
            <a:ext cx="1792588" cy="73152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-191589" y="6000206"/>
            <a:ext cx="952717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975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4756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Possible Next Steps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7563"/>
            <a:ext cx="8229600" cy="5042821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>
                <a:ea typeface="Calibri" panose="020F0502020204030204" pitchFamily="34" charset="0"/>
              </a:rPr>
              <a:t>Changes Possible Via Administrative Action </a:t>
            </a:r>
            <a:r>
              <a:rPr lang="en-US" sz="2800" dirty="0"/>
              <a:t> </a:t>
            </a:r>
          </a:p>
          <a:p>
            <a:pPr lvl="1"/>
            <a:r>
              <a:rPr lang="en-US" sz="2400" dirty="0"/>
              <a:t>Relaxation of Essential Health Benefits</a:t>
            </a:r>
          </a:p>
          <a:p>
            <a:pPr lvl="1"/>
            <a:r>
              <a:rPr lang="en-US" sz="2400" dirty="0"/>
              <a:t>Reexamination of some Preventative Services, particularly in women’s health</a:t>
            </a:r>
          </a:p>
          <a:p>
            <a:pPr lvl="1"/>
            <a:r>
              <a:rPr lang="en-US" sz="2400" dirty="0"/>
              <a:t>Cost-sharing reductions</a:t>
            </a:r>
          </a:p>
          <a:p>
            <a:pPr lvl="1"/>
            <a:r>
              <a:rPr lang="en-US" sz="2400" dirty="0"/>
              <a:t>Loosening of criteria for grandfathered plans to allow more to continue</a:t>
            </a:r>
          </a:p>
          <a:p>
            <a:pPr lvl="1"/>
            <a:r>
              <a:rPr lang="en-US" sz="2400" dirty="0"/>
              <a:t>Issuing of new guidance on eligibility and enrollment</a:t>
            </a:r>
          </a:p>
          <a:p>
            <a:pPr lvl="1"/>
            <a:r>
              <a:rPr lang="en-US" sz="2400" dirty="0"/>
              <a:t>Changing support for and policy for federally facilitated marketplaces</a:t>
            </a:r>
          </a:p>
          <a:p>
            <a:pPr lvl="1"/>
            <a:r>
              <a:rPr lang="en-US" sz="2400" dirty="0"/>
              <a:t>Supporting congressional efforts to change the ACA already in motion including by withholding risk-corridor payments and challenging in court federal responsibility for cost-sharing. The Trump administration could stop defending the law in that case. If Congress wins the case, health plans, not the federal government will be responsible for making those payments. 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463" y="6083465"/>
            <a:ext cx="1792588" cy="73152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91589" y="6000206"/>
            <a:ext cx="952717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696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24" y="-89347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Possible Next Steps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706" y="116441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ea typeface="Calibri" panose="020F0502020204030204" pitchFamily="34" charset="0"/>
              </a:rPr>
              <a:t>Congressional Activity </a:t>
            </a:r>
          </a:p>
          <a:p>
            <a:pPr lvl="1"/>
            <a:r>
              <a:rPr lang="en-US" sz="2400" dirty="0">
                <a:ea typeface="Calibri" panose="020F0502020204030204" pitchFamily="34" charset="0"/>
              </a:rPr>
              <a:t>2 Republican bills have been introduced in the Senate </a:t>
            </a:r>
          </a:p>
          <a:p>
            <a:pPr lvl="1"/>
            <a:r>
              <a:rPr lang="en-US" sz="2400" dirty="0">
                <a:ea typeface="Calibri" panose="020F0502020204030204" pitchFamily="34" charset="0"/>
              </a:rPr>
              <a:t>The Obamacare Replacement Act from Sen. Rand Paul of Kentucky </a:t>
            </a:r>
          </a:p>
          <a:p>
            <a:pPr lvl="1"/>
            <a:r>
              <a:rPr lang="en-US" sz="2400" dirty="0">
                <a:ea typeface="Calibri" panose="020F0502020204030204" pitchFamily="34" charset="0"/>
              </a:rPr>
              <a:t>The </a:t>
            </a:r>
            <a:r>
              <a:rPr lang="en-US" sz="2400" dirty="0"/>
              <a:t>Patient Freedom Act of 2017 from Sen. </a:t>
            </a:r>
            <a:r>
              <a:rPr lang="en-US" sz="2400" dirty="0">
                <a:ea typeface="Calibri" panose="020F0502020204030204" pitchFamily="34" charset="0"/>
              </a:rPr>
              <a:t>Susan Collins of Maine, Sen. Bill Cassidy of Maryland, Sen. Shelley Moore </a:t>
            </a:r>
            <a:r>
              <a:rPr lang="en-US" sz="2400" dirty="0" err="1">
                <a:ea typeface="Calibri" panose="020F0502020204030204" pitchFamily="34" charset="0"/>
              </a:rPr>
              <a:t>Capito</a:t>
            </a:r>
            <a:r>
              <a:rPr lang="en-US" sz="2400" dirty="0">
                <a:ea typeface="Calibri" panose="020F0502020204030204" pitchFamily="34" charset="0"/>
              </a:rPr>
              <a:t> of West Virginia and Sen. Johnny Isakson of Georgia</a:t>
            </a:r>
          </a:p>
          <a:p>
            <a:r>
              <a:rPr lang="en-US" dirty="0">
                <a:ea typeface="Calibri" panose="020F0502020204030204" pitchFamily="34" charset="0"/>
              </a:rPr>
              <a:t>Democratic House and Senate leadership have written President Trump expressing interest in working with him to improve the Affordable Care Act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463" y="6083465"/>
            <a:ext cx="1792588" cy="73152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-191589" y="6000206"/>
            <a:ext cx="952717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629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645" y="-80469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Looking Ahead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82" y="908287"/>
            <a:ext cx="7634796" cy="50919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Uncertainty persists in volatile political environment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Value in continued collaboration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Information exchange &amp; shared learning </a:t>
            </a:r>
          </a:p>
          <a:p>
            <a:pPr lvl="1"/>
            <a:r>
              <a:rPr lang="en-US" dirty="0"/>
              <a:t>Opportunity to support individual organization advocacy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Responsive / reactive to changing environment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463" y="6083465"/>
            <a:ext cx="1792588" cy="73152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-191589" y="6000206"/>
            <a:ext cx="952717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065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Q &amp;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For More Information: </a:t>
            </a:r>
          </a:p>
          <a:p>
            <a:pPr marL="0" indent="0" algn="ctr">
              <a:buNone/>
            </a:pPr>
            <a:r>
              <a:rPr lang="en-US" dirty="0"/>
              <a:t>michele@micheleamesconsulting.com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67059" y="300638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39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335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Background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1589" y="1134076"/>
            <a:ext cx="9144000" cy="523688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Health care a significant part of CO’s economy:</a:t>
            </a:r>
          </a:p>
          <a:p>
            <a:pPr lvl="1"/>
            <a:r>
              <a:rPr lang="en-US" dirty="0"/>
              <a:t>Health &amp; Wellness: 16,400 companies, 315,000 jobs, 17.4B in payroll</a:t>
            </a:r>
          </a:p>
          <a:p>
            <a:pPr lvl="1"/>
            <a:r>
              <a:rPr lang="en-US" dirty="0" err="1"/>
              <a:t>BioScience</a:t>
            </a:r>
            <a:r>
              <a:rPr lang="en-US" dirty="0"/>
              <a:t> products are CO’s leading export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For better or worse (depending on your perspective), Colorado has largely embraced Affordable Care Act</a:t>
            </a:r>
          </a:p>
          <a:p>
            <a:pPr lvl="1"/>
            <a:r>
              <a:rPr lang="en-US" dirty="0"/>
              <a:t>Connect for Health CO, state-based exchange marketplace</a:t>
            </a:r>
          </a:p>
          <a:p>
            <a:pPr lvl="1"/>
            <a:r>
              <a:rPr lang="en-US" dirty="0"/>
              <a:t>Medicaid expansion</a:t>
            </a:r>
          </a:p>
          <a:p>
            <a:pPr lvl="1"/>
            <a:r>
              <a:rPr lang="en-US" dirty="0"/>
              <a:t>State Innovation Model grant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Colorado overwhelmingly rejected  Amendment 69</a:t>
            </a:r>
          </a:p>
          <a:p>
            <a:pPr lvl="1"/>
            <a:r>
              <a:rPr lang="en-US" dirty="0"/>
              <a:t>79 percent NO vote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463" y="6083465"/>
            <a:ext cx="1792588" cy="73152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91589" y="6000206"/>
            <a:ext cx="952717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04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7102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4" y="872231"/>
            <a:ext cx="9144000" cy="5257800"/>
          </a:xfrm>
        </p:spPr>
        <p:txBody>
          <a:bodyPr/>
          <a:lstStyle/>
          <a:p>
            <a:r>
              <a:rPr lang="en-US" dirty="0"/>
              <a:t>November 2016 Election: results bring promise of MAJOR change to federal health policy framework</a:t>
            </a:r>
          </a:p>
          <a:p>
            <a:pPr lvl="1"/>
            <a:r>
              <a:rPr lang="en-US" dirty="0"/>
              <a:t>Candidate Trump: “Repeal it. Replace it. Get something great.”</a:t>
            </a:r>
          </a:p>
          <a:p>
            <a:pPr lvl="1"/>
            <a:r>
              <a:rPr lang="en-US" dirty="0"/>
              <a:t>Speaker Paul Ryan: Better Way Plan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December 2016: “ACA Two-Step” strategy emerges</a:t>
            </a:r>
          </a:p>
          <a:p>
            <a:pPr lvl="1"/>
            <a:r>
              <a:rPr lang="en-US" dirty="0"/>
              <a:t>Repeal &amp; then Replace</a:t>
            </a:r>
          </a:p>
          <a:p>
            <a:pPr lvl="1"/>
            <a:r>
              <a:rPr lang="en-US" dirty="0"/>
              <a:t>Uncertainty bad for health care industry, bad for consumers (business &amp; individual), bad for state </a:t>
            </a:r>
            <a:r>
              <a:rPr lang="en-US" dirty="0" err="1"/>
              <a:t>govts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463" y="6083465"/>
            <a:ext cx="1792588" cy="73152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91589" y="6000206"/>
            <a:ext cx="952717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09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 Health Policy Coalition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88" y="1143000"/>
            <a:ext cx="9144000" cy="501854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“Big Tent” approach comes together Dec 2016; cast net wide to include: </a:t>
            </a:r>
          </a:p>
          <a:p>
            <a:pPr lvl="1"/>
            <a:r>
              <a:rPr lang="en-US" dirty="0"/>
              <a:t>Business and Economic Development</a:t>
            </a:r>
          </a:p>
          <a:p>
            <a:pPr lvl="1"/>
            <a:r>
              <a:rPr lang="en-US" dirty="0"/>
              <a:t>Health Care Providers</a:t>
            </a:r>
          </a:p>
          <a:p>
            <a:pPr lvl="1"/>
            <a:r>
              <a:rPr lang="en-US" dirty="0"/>
              <a:t>Insurers and Brokers </a:t>
            </a:r>
          </a:p>
          <a:p>
            <a:pPr lvl="1"/>
            <a:r>
              <a:rPr lang="en-US" dirty="0"/>
              <a:t>Consumer Advocates</a:t>
            </a:r>
          </a:p>
          <a:p>
            <a:pPr lvl="1"/>
            <a:r>
              <a:rPr lang="en-US" dirty="0"/>
              <a:t>Public Health &amp; Local Government</a:t>
            </a:r>
          </a:p>
          <a:p>
            <a:pPr lvl="1"/>
            <a:r>
              <a:rPr lang="en-US" dirty="0"/>
              <a:t>Philanthropy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Goal: Proactively position Colorado to help shape the federal conversation about the future of health care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600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Step: Developed Shared Principles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463" y="6083465"/>
            <a:ext cx="1792588" cy="73152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-191589" y="6000206"/>
            <a:ext cx="952717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94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7102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501" y="827843"/>
            <a:ext cx="7483876" cy="50891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Process Principles:</a:t>
            </a:r>
          </a:p>
          <a:p>
            <a:r>
              <a:rPr lang="en-US" dirty="0"/>
              <a:t>Repeal only with a </a:t>
            </a:r>
            <a:r>
              <a:rPr lang="en-US" b="1" i="1" dirty="0"/>
              <a:t>clearly identified and carefully considered</a:t>
            </a:r>
            <a:r>
              <a:rPr lang="en-US" dirty="0"/>
              <a:t> replacement plan.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Given the interconnected nature of health care </a:t>
            </a:r>
            <a:r>
              <a:rPr lang="en-US" b="1" i="1" dirty="0"/>
              <a:t>addressing component policy pieces in isolation could have significant, negative unintended consequences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Find a </a:t>
            </a:r>
            <a:r>
              <a:rPr lang="en-US" b="1" i="1" dirty="0"/>
              <a:t>non-partisan path </a:t>
            </a:r>
            <a:r>
              <a:rPr lang="en-US" dirty="0"/>
              <a:t>to a new federal health care framework.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463" y="6083465"/>
            <a:ext cx="1792588" cy="73152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-191589" y="6000206"/>
            <a:ext cx="952717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713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0469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984" y="790556"/>
            <a:ext cx="8907016" cy="560580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Policy Principles</a:t>
            </a:r>
          </a:p>
          <a:p>
            <a:pPr lvl="0"/>
            <a:r>
              <a:rPr lang="en-US" dirty="0"/>
              <a:t>Expand </a:t>
            </a:r>
            <a:r>
              <a:rPr lang="en-US" b="1" i="1" dirty="0"/>
              <a:t>choice, affordability and competition </a:t>
            </a:r>
            <a:r>
              <a:rPr lang="en-US" dirty="0"/>
              <a:t>in private markets, while </a:t>
            </a:r>
            <a:r>
              <a:rPr lang="en-US" b="1" i="1" dirty="0"/>
              <a:t>maintaining consumer protections.</a:t>
            </a:r>
          </a:p>
          <a:p>
            <a:pPr marL="0" lvl="0" indent="0">
              <a:buNone/>
            </a:pPr>
            <a:endParaRPr lang="en-US" sz="1200" b="1" i="1" dirty="0"/>
          </a:p>
          <a:p>
            <a:pPr lvl="0"/>
            <a:r>
              <a:rPr lang="en-US" b="1" i="1" dirty="0"/>
              <a:t>Promote stability </a:t>
            </a:r>
            <a:r>
              <a:rPr lang="en-US" dirty="0"/>
              <a:t>in the market in order to help control costs.</a:t>
            </a:r>
          </a:p>
          <a:p>
            <a:pPr marL="0" lvl="0" indent="0">
              <a:buNone/>
            </a:pPr>
            <a:endParaRPr lang="en-US" sz="1200" dirty="0"/>
          </a:p>
          <a:p>
            <a:pPr lvl="0"/>
            <a:r>
              <a:rPr lang="en-US" dirty="0"/>
              <a:t>Recognize that promoting </a:t>
            </a:r>
            <a:r>
              <a:rPr lang="en-US" b="1" i="1" dirty="0"/>
              <a:t>access to care at the right time in the right setting </a:t>
            </a:r>
            <a:r>
              <a:rPr lang="en-US" dirty="0"/>
              <a:t>by ensuring access to coverage has benefits for people, the health care system and our economy.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463" y="6083465"/>
            <a:ext cx="1792588" cy="73152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-191589" y="6000206"/>
            <a:ext cx="952717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410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734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9433"/>
            <a:ext cx="7568214" cy="520077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i="1" dirty="0"/>
              <a:t>Don’t adopt strategies that shift cost from the federal government to state budgets </a:t>
            </a:r>
            <a:r>
              <a:rPr lang="en-US" dirty="0"/>
              <a:t>without sufficient and sustained federal funding or create an uneven playing field in the health care market.</a:t>
            </a:r>
          </a:p>
          <a:p>
            <a:pPr lvl="0"/>
            <a:r>
              <a:rPr lang="en-US" b="1" i="1" dirty="0"/>
              <a:t>Protect the most vulnerable populations</a:t>
            </a:r>
            <a:r>
              <a:rPr lang="en-US" dirty="0"/>
              <a:t>. </a:t>
            </a:r>
            <a:endParaRPr lang="en-US" sz="1700" dirty="0"/>
          </a:p>
          <a:p>
            <a:pPr lvl="0"/>
            <a:r>
              <a:rPr lang="en-US" b="1" i="1" dirty="0"/>
              <a:t>Empower rural communities</a:t>
            </a:r>
            <a:r>
              <a:rPr lang="en-US" dirty="0"/>
              <a:t>. </a:t>
            </a:r>
            <a:endParaRPr lang="en-US" sz="1700" dirty="0"/>
          </a:p>
          <a:p>
            <a:pPr lvl="0"/>
            <a:r>
              <a:rPr lang="en-US" dirty="0"/>
              <a:t>Encourage </a:t>
            </a:r>
            <a:r>
              <a:rPr lang="en-US" b="1" i="1" dirty="0"/>
              <a:t>health care transformation at the state and community levels</a:t>
            </a:r>
            <a:r>
              <a:rPr lang="en-US" dirty="0"/>
              <a:t> with continued federal investment to lower the cost and improve quality of health care.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463" y="6083465"/>
            <a:ext cx="1792588" cy="73152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-191589" y="6000206"/>
            <a:ext cx="952717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45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What Is It? Who Is Involved?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83" y="1600200"/>
            <a:ext cx="8620218" cy="431674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Dec 20 to Jan 3: Got more than 100 organizations to endorse principles; Today more than 115 groups signed 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Operating as a very loose coalition; primary objective is to share information and serve as a resource to support individual advocacy efforts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 financial or other resource commitment; open table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u="sng" dirty="0"/>
              <a:t>Informal</a:t>
            </a:r>
            <a:r>
              <a:rPr lang="en-US" dirty="0"/>
              <a:t> leadership group provides strategic guidance and input to consulting team supporting the effort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463" y="6083465"/>
            <a:ext cx="1792588" cy="73152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-191589" y="6000206"/>
            <a:ext cx="952717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931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013" y="-115979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Coalition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013" y="1085825"/>
            <a:ext cx="8438226" cy="48855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Sent 2 Letters to </a:t>
            </a:r>
            <a:r>
              <a:rPr lang="en-US" dirty="0" err="1"/>
              <a:t>Gov</a:t>
            </a:r>
            <a:r>
              <a:rPr lang="en-US" dirty="0"/>
              <a:t> </a:t>
            </a:r>
            <a:r>
              <a:rPr lang="en-US" dirty="0" err="1"/>
              <a:t>Hickenlooper</a:t>
            </a:r>
            <a:r>
              <a:rPr lang="en-US" dirty="0"/>
              <a:t> &amp; CO Congressional Delegation communicating shared priorities generally and specifically on Medicaid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Generated News &amp; Editorial Coverage </a:t>
            </a:r>
          </a:p>
          <a:p>
            <a:pPr lvl="1"/>
            <a:r>
              <a:rPr lang="en-US" u="sng" dirty="0">
                <a:hlinkClick r:id="rId2"/>
              </a:rPr>
              <a:t>Colorado business, liberal groups join forces to warn against repealing Obamacare</a:t>
            </a:r>
            <a:r>
              <a:rPr lang="en-US" dirty="0"/>
              <a:t>, Denver Business Journal, Jan 4</a:t>
            </a:r>
          </a:p>
          <a:p>
            <a:pPr lvl="1"/>
            <a:r>
              <a:rPr lang="en-US" u="sng" dirty="0">
                <a:hlinkClick r:id="rId3"/>
              </a:rPr>
              <a:t>A recipe for disaster?</a:t>
            </a:r>
            <a:r>
              <a:rPr lang="en-US" dirty="0"/>
              <a:t> Editorial, Grand Junction Daily Sentinel, Jan 6</a:t>
            </a:r>
          </a:p>
          <a:p>
            <a:pPr lvl="1"/>
            <a:r>
              <a:rPr lang="en-US" u="sng" dirty="0">
                <a:hlinkClick r:id="rId4"/>
              </a:rPr>
              <a:t>Fix, don’t repeal Obamacare,</a:t>
            </a:r>
            <a:r>
              <a:rPr lang="en-US" dirty="0"/>
              <a:t> Editorial, Denver Post, Jan 7 </a:t>
            </a:r>
          </a:p>
          <a:p>
            <a:pPr lvl="1"/>
            <a:r>
              <a:rPr lang="en-US" u="sng" dirty="0">
                <a:hlinkClick r:id="rId5"/>
              </a:rPr>
              <a:t>ACA has offered tangible benefits in Northern CO</a:t>
            </a:r>
            <a:r>
              <a:rPr lang="en-US" dirty="0"/>
              <a:t>, Guest Opinion, Loveland Reporter Herald, Jan 18</a:t>
            </a:r>
          </a:p>
          <a:p>
            <a:pPr lvl="1"/>
            <a:r>
              <a:rPr lang="en-US" u="sng" dirty="0">
                <a:hlinkClick r:id="rId6"/>
              </a:rPr>
              <a:t>What’s next for health care?</a:t>
            </a:r>
            <a:r>
              <a:rPr lang="en-US" dirty="0"/>
              <a:t> Guest Opinion, Vail Daily, Jan 19</a:t>
            </a:r>
          </a:p>
          <a:p>
            <a:pPr lvl="1"/>
            <a:r>
              <a:rPr lang="en-US" u="sng" dirty="0">
                <a:hlinkClick r:id="rId7"/>
              </a:rPr>
              <a:t>Improve health care system; don’t just dismantle it</a:t>
            </a:r>
            <a:r>
              <a:rPr lang="en-US" dirty="0"/>
              <a:t> Guest Opinion, Pueblo Chieftain, Jan 22</a:t>
            </a:r>
          </a:p>
          <a:p>
            <a:r>
              <a:rPr lang="en-US" dirty="0"/>
              <a:t>Email Updates with News &amp; Resources every 7 to 10 days</a:t>
            </a:r>
          </a:p>
          <a:p>
            <a:r>
              <a:rPr lang="en-US" dirty="0"/>
              <a:t>Educational meetings on key topics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463" y="6083465"/>
            <a:ext cx="1792588" cy="73152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-191589" y="6000206"/>
            <a:ext cx="952717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483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902</Words>
  <Application>Microsoft Office PowerPoint</Application>
  <PresentationFormat>On-screen Show (4:3)</PresentationFormat>
  <Paragraphs>125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Mangal</vt:lpstr>
      <vt:lpstr>Office Theme</vt:lpstr>
      <vt:lpstr>Proactively Positioning CO on Federal Health Policy</vt:lpstr>
      <vt:lpstr>Background</vt:lpstr>
      <vt:lpstr>Background</vt:lpstr>
      <vt:lpstr>CO Health Policy Coalition</vt:lpstr>
      <vt:lpstr>Principles</vt:lpstr>
      <vt:lpstr>Principles</vt:lpstr>
      <vt:lpstr>Principles</vt:lpstr>
      <vt:lpstr>What Is It? Who Is Involved?</vt:lpstr>
      <vt:lpstr>Coalition Activities</vt:lpstr>
      <vt:lpstr>PowerPoint Presentation</vt:lpstr>
      <vt:lpstr>Recent Developments </vt:lpstr>
      <vt:lpstr>Major Issues In Play</vt:lpstr>
      <vt:lpstr>Possible Next Steps</vt:lpstr>
      <vt:lpstr>Possible Next Steps</vt:lpstr>
      <vt:lpstr>Looking Ahead</vt:lpstr>
      <vt:lpstr>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Proactively Positioning CO on Federal Health Policy</dc:title>
  <dc:creator>Cody Belzley</dc:creator>
  <cp:lastModifiedBy>Ann Hutchison</cp:lastModifiedBy>
  <cp:revision>17</cp:revision>
  <dcterms:created xsi:type="dcterms:W3CDTF">2017-02-06T16:54:47Z</dcterms:created>
  <dcterms:modified xsi:type="dcterms:W3CDTF">2017-04-04T19:03:46Z</dcterms:modified>
</cp:coreProperties>
</file>